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6.xml" ContentType="application/vnd.openxmlformats-officedocument.presentationml.notesSlide+xml"/>
  <Override PartName="/ppt/tags/tag12.xml" ContentType="application/vnd.openxmlformats-officedocument.presentationml.tags+xml"/>
  <Override PartName="/ppt/notesSlides/notesSlide17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4"/>
  </p:notesMasterIdLst>
  <p:sldIdLst>
    <p:sldId id="468" r:id="rId2"/>
    <p:sldId id="505" r:id="rId3"/>
    <p:sldId id="507" r:id="rId4"/>
    <p:sldId id="511" r:id="rId5"/>
    <p:sldId id="334" r:id="rId6"/>
    <p:sldId id="506" r:id="rId7"/>
    <p:sldId id="444" r:id="rId8"/>
    <p:sldId id="473" r:id="rId9"/>
    <p:sldId id="485" r:id="rId10"/>
    <p:sldId id="456" r:id="rId11"/>
    <p:sldId id="455" r:id="rId12"/>
    <p:sldId id="457" r:id="rId13"/>
    <p:sldId id="458" r:id="rId14"/>
    <p:sldId id="459" r:id="rId15"/>
    <p:sldId id="460" r:id="rId16"/>
    <p:sldId id="461" r:id="rId17"/>
    <p:sldId id="463" r:id="rId18"/>
    <p:sldId id="462" r:id="rId19"/>
    <p:sldId id="465" r:id="rId20"/>
    <p:sldId id="464" r:id="rId21"/>
    <p:sldId id="466" r:id="rId22"/>
    <p:sldId id="435" r:id="rId23"/>
    <p:sldId id="427" r:id="rId24"/>
    <p:sldId id="504" r:id="rId25"/>
    <p:sldId id="428" r:id="rId26"/>
    <p:sldId id="429" r:id="rId27"/>
    <p:sldId id="430" r:id="rId28"/>
    <p:sldId id="436" r:id="rId29"/>
    <p:sldId id="437" r:id="rId30"/>
    <p:sldId id="438" r:id="rId31"/>
    <p:sldId id="443" r:id="rId32"/>
    <p:sldId id="422" r:id="rId33"/>
    <p:sldId id="440" r:id="rId34"/>
    <p:sldId id="489" r:id="rId35"/>
    <p:sldId id="491" r:id="rId36"/>
    <p:sldId id="490" r:id="rId37"/>
    <p:sldId id="432" r:id="rId38"/>
    <p:sldId id="441" r:id="rId39"/>
    <p:sldId id="476" r:id="rId40"/>
    <p:sldId id="451" r:id="rId41"/>
    <p:sldId id="494" r:id="rId42"/>
    <p:sldId id="499" r:id="rId43"/>
    <p:sldId id="495" r:id="rId44"/>
    <p:sldId id="500" r:id="rId45"/>
    <p:sldId id="496" r:id="rId46"/>
    <p:sldId id="513" r:id="rId47"/>
    <p:sldId id="498" r:id="rId48"/>
    <p:sldId id="501" r:id="rId49"/>
    <p:sldId id="512" r:id="rId50"/>
    <p:sldId id="477" r:id="rId51"/>
    <p:sldId id="497" r:id="rId52"/>
    <p:sldId id="502" r:id="rId53"/>
    <p:sldId id="492" r:id="rId54"/>
    <p:sldId id="493" r:id="rId55"/>
    <p:sldId id="503" r:id="rId56"/>
    <p:sldId id="431" r:id="rId57"/>
    <p:sldId id="469" r:id="rId58"/>
    <p:sldId id="470" r:id="rId59"/>
    <p:sldId id="471" r:id="rId60"/>
    <p:sldId id="442" r:id="rId61"/>
    <p:sldId id="481" r:id="rId62"/>
    <p:sldId id="509" r:id="rId63"/>
    <p:sldId id="488" r:id="rId64"/>
    <p:sldId id="478" r:id="rId65"/>
    <p:sldId id="479" r:id="rId66"/>
    <p:sldId id="486" r:id="rId67"/>
    <p:sldId id="487" r:id="rId68"/>
    <p:sldId id="420" r:id="rId69"/>
    <p:sldId id="510" r:id="rId70"/>
    <p:sldId id="446" r:id="rId71"/>
    <p:sldId id="482" r:id="rId72"/>
    <p:sldId id="449" r:id="rId73"/>
    <p:sldId id="483" r:id="rId74"/>
    <p:sldId id="447" r:id="rId75"/>
    <p:sldId id="448" r:id="rId76"/>
    <p:sldId id="450" r:id="rId77"/>
    <p:sldId id="403" r:id="rId78"/>
    <p:sldId id="472" r:id="rId79"/>
    <p:sldId id="419" r:id="rId80"/>
    <p:sldId id="380" r:id="rId81"/>
    <p:sldId id="508" r:id="rId82"/>
    <p:sldId id="484" r:id="rId8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0F0"/>
    <a:srgbClr val="15D2FF"/>
    <a:srgbClr val="0050B0"/>
    <a:srgbClr val="F8C02B"/>
    <a:srgbClr val="A47D00"/>
    <a:srgbClr val="000000"/>
    <a:srgbClr val="B0D861"/>
    <a:srgbClr val="B3CA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383" autoAdjust="0"/>
  </p:normalViewPr>
  <p:slideViewPr>
    <p:cSldViewPr>
      <p:cViewPr varScale="1">
        <p:scale>
          <a:sx n="107" d="100"/>
          <a:sy n="107" d="100"/>
        </p:scale>
        <p:origin x="558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C3707-9531-4AFE-B668-174360EDF9A2}" type="datetimeFigureOut">
              <a:rPr lang="nl-NL" smtClean="0"/>
              <a:pPr/>
              <a:t>13-11-2015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5B649D-962F-434C-B1D1-0A0101E8CDA0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1028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71668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Custom </a:t>
            </a:r>
            <a:r>
              <a:rPr lang="en-US" dirty="0" err="1" smtClean="0"/>
              <a:t>watchfaces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7573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Pages: supplementary</a:t>
            </a:r>
            <a:r>
              <a:rPr lang="en-US" baseline="0" dirty="0" smtClean="0"/>
              <a:t> information / detail card. For instance weather</a:t>
            </a:r>
          </a:p>
          <a:p>
            <a:r>
              <a:rPr lang="en-US" baseline="0" dirty="0" err="1" smtClean="0"/>
              <a:t>DisplayIntents</a:t>
            </a:r>
            <a:r>
              <a:rPr lang="en-US" baseline="0" dirty="0" smtClean="0"/>
              <a:t>: completely custom tailored views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1856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56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4721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57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227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58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56067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59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37007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68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707882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69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1694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party started in </a:t>
            </a:r>
            <a:r>
              <a:rPr lang="en-US" b="1" dirty="0" smtClean="0"/>
              <a:t>March 2014</a:t>
            </a:r>
            <a:r>
              <a:rPr lang="en-US" b="0" dirty="0" smtClean="0"/>
              <a:t>.</a:t>
            </a:r>
          </a:p>
          <a:p>
            <a:r>
              <a:rPr lang="en-US" b="0" i="1" dirty="0" smtClean="0"/>
              <a:t>Left to right: </a:t>
            </a:r>
            <a:r>
              <a:rPr lang="en-US" b="0" dirty="0" smtClean="0"/>
              <a:t>Sony Smartwatch</a:t>
            </a:r>
            <a:r>
              <a:rPr lang="en-US" b="0" baseline="0" dirty="0" smtClean="0"/>
              <a:t> 3, Samsung Gear Live, Asus </a:t>
            </a:r>
            <a:r>
              <a:rPr lang="en-US" b="0" baseline="0" dirty="0" err="1" smtClean="0"/>
              <a:t>Zenwatch</a:t>
            </a:r>
            <a:r>
              <a:rPr lang="en-US" b="0" baseline="0" dirty="0" smtClean="0"/>
              <a:t>, LG G Watch, LG Watch Urbane, Motorola Moto 360, (front) LG G Watch 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68542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 smtClean="0"/>
              <a:t>Currently available for sale, </a:t>
            </a:r>
            <a:r>
              <a:rPr lang="en-US" b="0" i="1" dirty="0" smtClean="0"/>
              <a:t>Left to right:</a:t>
            </a:r>
            <a:r>
              <a:rPr lang="en-US" b="0" i="0" baseline="0" dirty="0" smtClean="0"/>
              <a:t/>
            </a:r>
            <a:br>
              <a:rPr lang="en-US" b="0" i="0" baseline="0" dirty="0" smtClean="0"/>
            </a:br>
            <a:r>
              <a:rPr lang="en-US" b="0" i="1" baseline="0" dirty="0" smtClean="0"/>
              <a:t>Top:</a:t>
            </a:r>
            <a:r>
              <a:rPr lang="en-US" b="0" i="0" baseline="0" dirty="0" smtClean="0"/>
              <a:t> LG Watch Urbane, </a:t>
            </a:r>
            <a:r>
              <a:rPr lang="en-US" b="0" i="0" dirty="0" smtClean="0"/>
              <a:t>LG</a:t>
            </a:r>
            <a:r>
              <a:rPr lang="en-US" b="0" dirty="0" smtClean="0"/>
              <a:t> Watch Urbane 2</a:t>
            </a:r>
            <a:r>
              <a:rPr lang="en-US" b="0" baseline="30000" dirty="0" smtClean="0"/>
              <a:t>nd</a:t>
            </a:r>
            <a:r>
              <a:rPr lang="en-US" b="0" dirty="0" smtClean="0"/>
              <a:t> edition LTE, </a:t>
            </a:r>
            <a:r>
              <a:rPr lang="en-US" b="0" baseline="0" dirty="0" smtClean="0"/>
              <a:t>Huawei Watch, Sony </a:t>
            </a:r>
            <a:r>
              <a:rPr lang="en-US" b="0" baseline="0" dirty="0" err="1" smtClean="0"/>
              <a:t>SmartWatch</a:t>
            </a:r>
            <a:r>
              <a:rPr lang="en-US" b="0" baseline="0" dirty="0" smtClean="0"/>
              <a:t> 3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1" baseline="0" dirty="0" smtClean="0"/>
              <a:t>Bottom:</a:t>
            </a:r>
            <a:r>
              <a:rPr lang="en-US" b="0" i="0" baseline="0" dirty="0" smtClean="0"/>
              <a:t> </a:t>
            </a:r>
            <a:r>
              <a:rPr lang="en-US" b="0" dirty="0" smtClean="0"/>
              <a:t>Motorola</a:t>
            </a:r>
            <a:r>
              <a:rPr lang="en-US" b="0" baseline="0" dirty="0" smtClean="0"/>
              <a:t> Moto 360 2015 42mm (also 46mm), Motorola Moto 360 for Women 2015, ASUS </a:t>
            </a:r>
            <a:r>
              <a:rPr lang="en-US" b="0" baseline="0" dirty="0" err="1" smtClean="0"/>
              <a:t>ZenWatch</a:t>
            </a:r>
            <a:r>
              <a:rPr lang="en-US" b="0" baseline="0" dirty="0" smtClean="0"/>
              <a:t> 2, TAG </a:t>
            </a:r>
            <a:r>
              <a:rPr lang="en-US" b="0" baseline="0" dirty="0" err="1" smtClean="0"/>
              <a:t>Heuer</a:t>
            </a:r>
            <a:r>
              <a:rPr lang="en-US" b="0" baseline="0" dirty="0" smtClean="0"/>
              <a:t> Connected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3839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71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7185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Wear is timely, relevant and very specific.”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7491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Wear is fast, sharp, and immediate.”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5626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Wear is helpful, respectful, and responsive.”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3335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“Android Wear is gestural, simple, and fast.”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B649D-962F-434C-B1D1-0A0101E8CDA0}" type="slidenum">
              <a:rPr lang="nl-NL" smtClean="0"/>
              <a:pPr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4465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13-11-2015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13-11-2015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75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13-11-2015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3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13-11-2015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13-11-2015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6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13-11-2015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3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13-11-2015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6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0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13-11-2015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0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13-11-2015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32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13-11-2015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13-11-2015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7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wear3-1600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2" b="13591"/>
          <a:stretch/>
        </p:blipFill>
        <p:spPr bwMode="auto">
          <a:xfrm>
            <a:off x="-27051" y="-27384"/>
            <a:ext cx="12246103" cy="6912768"/>
          </a:xfrm>
          <a:prstGeom prst="rect">
            <a:avLst/>
          </a:prstGeom>
          <a:noFill/>
        </p:spPr>
      </p:pic>
      <p:pic>
        <p:nvPicPr>
          <p:cNvPr id="13" name="Picture 2" descr="wear3-1600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4" b="39161"/>
          <a:stretch/>
        </p:blipFill>
        <p:spPr bwMode="auto">
          <a:xfrm>
            <a:off x="-27051" y="-27384"/>
            <a:ext cx="12246103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0" y="4797152"/>
            <a:ext cx="12192000" cy="206084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13-11-2015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2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13-11-2015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Launch sender</a:t>
            </a:r>
            <a:endParaRPr lang="en-US" dirty="0"/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1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13-11-2015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Discover</a:t>
            </a:r>
            <a:endParaRPr lang="en-US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1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13-11-2015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Connect</a:t>
            </a:r>
            <a:endParaRPr lang="en-US" dirty="0"/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49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13-11-2015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Launch receiver</a:t>
            </a:r>
            <a:endParaRPr lang="en-US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5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13-11-2015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nl-NL" dirty="0" smtClean="0"/>
              <a:t>Send &amp; receive</a:t>
            </a:r>
            <a:endParaRPr lang="en-US" dirty="0" smtClean="0"/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1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13-11-2015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291927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sender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30776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Discover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4323608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Connect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633944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Launch receiver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8355289" y="412668"/>
            <a:ext cx="1514572" cy="86409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Send &amp; receive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>
            <a:off x="10370643" y="412668"/>
            <a:ext cx="1514572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/>
              <a:t>Disconnect</a:t>
            </a:r>
          </a:p>
        </p:txBody>
      </p:sp>
      <p:sp>
        <p:nvSpPr>
          <p:cNvPr id="12" name="Circular Arrow 11"/>
          <p:cNvSpPr/>
          <p:nvPr userDrawn="1"/>
        </p:nvSpPr>
        <p:spPr>
          <a:xfrm flipH="1">
            <a:off x="8536511" y="-290052"/>
            <a:ext cx="1152128" cy="1263199"/>
          </a:xfrm>
          <a:prstGeom prst="circularArrow">
            <a:avLst>
              <a:gd name="adj1" fmla="val 17328"/>
              <a:gd name="adj2" fmla="val 1396437"/>
              <a:gd name="adj3" fmla="val 20119224"/>
              <a:gd name="adj4" fmla="val 10800000"/>
              <a:gd name="adj5" fmla="val 164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 userDrawn="1"/>
        </p:nvSpPr>
        <p:spPr>
          <a:xfrm>
            <a:off x="994023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 userDrawn="1"/>
        </p:nvSpPr>
        <p:spPr>
          <a:xfrm>
            <a:off x="792439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 userDrawn="1"/>
        </p:nvSpPr>
        <p:spPr>
          <a:xfrm>
            <a:off x="5908552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 userDrawn="1"/>
        </p:nvSpPr>
        <p:spPr>
          <a:xfrm>
            <a:off x="3892711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 userDrawn="1"/>
        </p:nvSpPr>
        <p:spPr>
          <a:xfrm>
            <a:off x="1876870" y="664696"/>
            <a:ext cx="360040" cy="360040"/>
          </a:xfrm>
          <a:prstGeom prst="rightArrow">
            <a:avLst>
              <a:gd name="adj1" fmla="val 65873"/>
              <a:gd name="adj2" fmla="val 473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0005" dist="20320" dir="5400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wear3-1600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3" b="13590"/>
          <a:stretch/>
        </p:blipFill>
        <p:spPr bwMode="auto">
          <a:xfrm>
            <a:off x="-27051" y="-27384"/>
            <a:ext cx="12246103" cy="6912768"/>
          </a:xfrm>
          <a:prstGeom prst="rect">
            <a:avLst/>
          </a:prstGeom>
          <a:noFill/>
        </p:spPr>
      </p:pic>
      <p:pic>
        <p:nvPicPr>
          <p:cNvPr id="13" name="Picture 2" descr="wear3-1600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63" b="39159"/>
          <a:stretch/>
        </p:blipFill>
        <p:spPr bwMode="auto">
          <a:xfrm>
            <a:off x="-27051" y="1556792"/>
            <a:ext cx="12246103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0" y="-27384"/>
            <a:ext cx="12192000" cy="158658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4797152"/>
            <a:ext cx="12192000" cy="206084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13-11-2015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7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13-11-2015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75" y="6165304"/>
            <a:ext cx="3018832" cy="6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52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5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117895" y="-14874"/>
            <a:ext cx="14427791" cy="687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C89201-1C23-4F2A-9964-CF3389FA3EB1}" type="datetimeFigureOut">
              <a:rPr lang="nl-NL" smtClean="0"/>
              <a:pPr/>
              <a:t>13-11-2015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6D1668-100D-4047-BF8E-94B997CC1209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300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www.android.com/intl/en_us/new/images/banners/wear1-220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427"/>
            <a:ext cx="12192000" cy="812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C89201-1C23-4F2A-9964-CF3389FA3EB1}" type="datetimeFigureOut">
              <a:rPr lang="nl-NL" smtClean="0"/>
              <a:pPr/>
              <a:t>13-11-2015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6D1668-100D-4047-BF8E-94B997CC1209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239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lum contras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8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87401"/>
            <a:ext cx="12192000" cy="812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C89201-1C23-4F2A-9964-CF3389FA3EB1}" type="datetimeFigureOut">
              <a:rPr lang="nl-NL" smtClean="0"/>
              <a:pPr/>
              <a:t>13-11-2015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6D1668-100D-4047-BF8E-94B997CC1209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673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wear3-1600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2" b="13591"/>
          <a:stretch/>
        </p:blipFill>
        <p:spPr bwMode="auto">
          <a:xfrm>
            <a:off x="-27051" y="-27384"/>
            <a:ext cx="12246103" cy="691276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7C89201-1C23-4F2A-9964-CF3389FA3EB1}" type="datetimeFigureOut">
              <a:rPr lang="nl-NL" smtClean="0"/>
              <a:pPr/>
              <a:t>13-11-2015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46D1668-100D-4047-BF8E-94B997CC1209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883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wear3-1600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2" b="13591"/>
          <a:stretch/>
        </p:blipFill>
        <p:spPr bwMode="auto">
          <a:xfrm>
            <a:off x="-27051" y="-27384"/>
            <a:ext cx="12246103" cy="691276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7C89201-1C23-4F2A-9964-CF3389FA3EB1}" type="datetimeFigureOut">
              <a:rPr lang="nl-NL" smtClean="0"/>
              <a:pPr/>
              <a:t>13-11-2015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46D1668-100D-4047-BF8E-94B997CC1209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9" name="Rectangle 8"/>
          <p:cNvSpPr/>
          <p:nvPr userDrawn="1"/>
        </p:nvSpPr>
        <p:spPr>
          <a:xfrm>
            <a:off x="0" y="2708920"/>
            <a:ext cx="12192000" cy="417646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82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bg1">
                <a:lumMod val="75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89201-1C23-4F2A-9964-CF3389FA3EB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13-11-2015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D1668-100D-4047-BF8E-94B997CC1209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000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4" r:id="rId2"/>
    <p:sldLayoutId id="2147483685" r:id="rId3"/>
    <p:sldLayoutId id="2147483662" r:id="rId4"/>
    <p:sldLayoutId id="2147483678" r:id="rId5"/>
    <p:sldLayoutId id="2147483679" r:id="rId6"/>
    <p:sldLayoutId id="2147483683" r:id="rId7"/>
    <p:sldLayoutId id="2147483682" r:id="rId8"/>
    <p:sldLayoutId id="2147483686" r:id="rId9"/>
    <p:sldLayoutId id="2147483681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</p:sldLayoutIdLst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9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42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43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44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45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4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4" Type="http://schemas.openxmlformats.org/officeDocument/2006/relationships/image" Target="../media/image4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microsoft.com/office/2007/relationships/hdphoto" Target="../media/hdphoto3.wdp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Relationship Id="rId6" Type="http://schemas.openxmlformats.org/officeDocument/2006/relationships/image" Target="../media/image19.png"/><Relationship Id="rId11" Type="http://schemas.openxmlformats.org/officeDocument/2006/relationships/image" Target="../media/image24.jpe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29.png"/><Relationship Id="rId1" Type="http://schemas.openxmlformats.org/officeDocument/2006/relationships/tags" Target="../tags/tag3.xml"/><Relationship Id="rId6" Type="http://schemas.openxmlformats.org/officeDocument/2006/relationships/image" Target="../media/image19.png"/><Relationship Id="rId11" Type="http://schemas.openxmlformats.org/officeDocument/2006/relationships/image" Target="../media/image24.jpe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4" Type="http://schemas.openxmlformats.org/officeDocument/2006/relationships/image" Target="../media/image10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5" Type="http://schemas.openxmlformats.org/officeDocument/2006/relationships/image" Target="../media/image103.gif"/><Relationship Id="rId4" Type="http://schemas.openxmlformats.org/officeDocument/2006/relationships/image" Target="../media/image10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4" Type="http://schemas.openxmlformats.org/officeDocument/2006/relationships/image" Target="../media/image10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0.gif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Paul\Documents\My Dropbox\Pixplicity\Pictures\Paul_2012-06-04-square-600p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416" y="4077072"/>
            <a:ext cx="1911697" cy="1911697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rnd">
            <a:solidFill>
              <a:srgbClr val="FFFFFF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ContrastingLeftFacing" fov="4800000">
              <a:rot lat="540000" lon="9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sp>
        <p:nvSpPr>
          <p:cNvPr id="24" name="TextBox 23"/>
          <p:cNvSpPr txBox="1"/>
          <p:nvPr/>
        </p:nvSpPr>
        <p:spPr>
          <a:xfrm>
            <a:off x="6711552" y="5333727"/>
            <a:ext cx="308374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Paul </a:t>
            </a:r>
            <a:r>
              <a:rPr lang="en-US" sz="2000" b="1" dirty="0" err="1">
                <a:solidFill>
                  <a:schemeClr val="bg1">
                    <a:lumMod val="65000"/>
                  </a:schemeClr>
                </a:solidFill>
              </a:rPr>
              <a:t>Lammertsma</a:t>
            </a:r>
            <a:endParaRPr lang="en-US" sz="2000" b="1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CTO,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Pixplicity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itle 3"/>
          <p:cNvSpPr>
            <a:spLocks noGrp="1"/>
          </p:cNvSpPr>
          <p:nvPr>
            <p:ph type="ctrTitle"/>
          </p:nvPr>
        </p:nvSpPr>
        <p:spPr>
          <a:xfrm>
            <a:off x="-96688" y="4906490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rgbClr val="F8C02B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Wear’s the Party!</a:t>
            </a:r>
            <a:endParaRPr lang="en-US" sz="5400" dirty="0">
              <a:solidFill>
                <a:srgbClr val="F8C02B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60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5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2" name="cards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4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 mod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3" name="card-actions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59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 mod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2" name="card-actions2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6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 mod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3" name="card-actions3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0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 mod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2" name="card-actions4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 mod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3" name="card-actions5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61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 mod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2" name="card-actions6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2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 mod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2" name="card-app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2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 mod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2" name="card-app2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87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 mod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836712"/>
            <a:ext cx="4147234" cy="23328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404" y="-166380"/>
            <a:ext cx="4040597" cy="37285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27544" y="5868561"/>
            <a:ext cx="3736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8C02B"/>
                </a:solidFill>
              </a:rPr>
              <a:t>www.pixplicity.com</a:t>
            </a:r>
            <a:endParaRPr lang="en-US" sz="3200" dirty="0">
              <a:solidFill>
                <a:srgbClr val="F8C02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825" y="3736079"/>
            <a:ext cx="8306350" cy="1925169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7464152" y="822686"/>
            <a:ext cx="4560151" cy="2966354"/>
            <a:chOff x="7464152" y="246622"/>
            <a:chExt cx="4560151" cy="2966354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5643" y="340493"/>
              <a:ext cx="4480560" cy="2520315"/>
            </a:xfrm>
            <a:prstGeom prst="rect">
              <a:avLst/>
            </a:prstGeom>
          </p:spPr>
        </p:pic>
        <p:pic>
          <p:nvPicPr>
            <p:cNvPr id="12" name="Picture 2" descr="http://www.recalbox.com/assets/anim/mlp_flat_screen_tv_by_stewartisme-d74fcom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4152" y="246622"/>
              <a:ext cx="4560151" cy="2966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8" y="86946"/>
            <a:ext cx="3835600" cy="456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4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2" name="card-app3-exi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1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 mod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1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117895" y="-14874"/>
            <a:ext cx="14427791" cy="687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Creative vision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870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developer.android.com/design/media/wear/vision_traff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908720"/>
            <a:ext cx="2266044" cy="226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developer.android.com/design/media/wear/vision_navig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3675276"/>
            <a:ext cx="2266044" cy="226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developer.android.com/design/media/wear/vision_voic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726" y="908720"/>
            <a:ext cx="2266044" cy="226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developer.android.com/design/media/wear/vision_music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726" y="3675276"/>
            <a:ext cx="2266044" cy="226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15680" y="1670498"/>
            <a:ext cx="28308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Launched automatically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15680" y="4602050"/>
            <a:ext cx="2830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solidFill>
                  <a:schemeClr val="bg1"/>
                </a:solidFill>
              </a:rPr>
              <a:t>Glanceable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669238" y="1670498"/>
            <a:ext cx="28308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Suggest and demand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69238" y="4437052"/>
            <a:ext cx="28308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Zero or low interaction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63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developer.android.com/design/media/wear/vision_traff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1927373"/>
            <a:ext cx="280035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Launched automatically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3832" y="1927373"/>
            <a:ext cx="6998568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Cards appear on the stream when they become relevant</a:t>
            </a:r>
          </a:p>
          <a:p>
            <a:r>
              <a:rPr lang="en-US" i="1" dirty="0" smtClean="0"/>
              <a:t>Timely</a:t>
            </a:r>
          </a:p>
          <a:p>
            <a:r>
              <a:rPr lang="en-US" i="1" dirty="0" smtClean="0"/>
              <a:t>Relevant</a:t>
            </a:r>
          </a:p>
          <a:p>
            <a:r>
              <a:rPr lang="en-US" i="1" dirty="0" smtClean="0"/>
              <a:t>Very specific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9011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Glanceable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3832" y="1927373"/>
            <a:ext cx="6998568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See information in a split second</a:t>
            </a:r>
            <a:br>
              <a:rPr lang="en-US" dirty="0" smtClean="0"/>
            </a:br>
            <a:endParaRPr lang="en-US" dirty="0" smtClean="0"/>
          </a:p>
          <a:p>
            <a:r>
              <a:rPr lang="en-US" i="1" dirty="0" smtClean="0"/>
              <a:t>Fast</a:t>
            </a:r>
          </a:p>
          <a:p>
            <a:r>
              <a:rPr lang="en-US" i="1" dirty="0" smtClean="0"/>
              <a:t>Sharp</a:t>
            </a:r>
          </a:p>
          <a:p>
            <a:r>
              <a:rPr lang="en-US" i="1" dirty="0" smtClean="0"/>
              <a:t>Immediate</a:t>
            </a:r>
            <a:endParaRPr lang="en-US" i="1" dirty="0"/>
          </a:p>
        </p:txBody>
      </p:sp>
      <p:pic>
        <p:nvPicPr>
          <p:cNvPr id="11266" name="Picture 2" descr="http://developer.android.com/design/media/wear/vision_navig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848" y="1927372"/>
            <a:ext cx="280035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80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Suggest and demand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3832" y="1927373"/>
            <a:ext cx="6998568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Only interrupts you when necessary</a:t>
            </a:r>
            <a:br>
              <a:rPr lang="en-US" dirty="0" smtClean="0"/>
            </a:br>
            <a:r>
              <a:rPr lang="en-US" dirty="0" smtClean="0"/>
              <a:t>Always on hand to provide an answer</a:t>
            </a:r>
          </a:p>
          <a:p>
            <a:r>
              <a:rPr lang="en-US" i="1" dirty="0" smtClean="0"/>
              <a:t>Helpful</a:t>
            </a:r>
          </a:p>
          <a:p>
            <a:r>
              <a:rPr lang="en-US" i="1" dirty="0" smtClean="0"/>
              <a:t>Respectful</a:t>
            </a:r>
          </a:p>
          <a:p>
            <a:r>
              <a:rPr lang="en-US" i="1" dirty="0" smtClean="0"/>
              <a:t>Responsive</a:t>
            </a:r>
            <a:endParaRPr lang="en-US" i="1" dirty="0"/>
          </a:p>
        </p:txBody>
      </p:sp>
      <p:pic>
        <p:nvPicPr>
          <p:cNvPr id="12290" name="Picture 2" descr="http://developer.android.com/design/media/wear/vision_voi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848" y="1930933"/>
            <a:ext cx="280035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46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Zero or low interaction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3832" y="1927373"/>
            <a:ext cx="7704856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Input rarely needed</a:t>
            </a:r>
            <a:br>
              <a:rPr lang="en-US" dirty="0" smtClean="0"/>
            </a:br>
            <a:r>
              <a:rPr lang="en-US" dirty="0" smtClean="0"/>
              <a:t>Avoids fine-grained finger movements</a:t>
            </a:r>
          </a:p>
          <a:p>
            <a:r>
              <a:rPr lang="en-US" i="1" dirty="0" smtClean="0"/>
              <a:t>Gestural</a:t>
            </a:r>
          </a:p>
          <a:p>
            <a:r>
              <a:rPr lang="en-US" i="1" dirty="0" smtClean="0"/>
              <a:t>Simple</a:t>
            </a:r>
          </a:p>
          <a:p>
            <a:r>
              <a:rPr lang="en-US" i="1" dirty="0" smtClean="0"/>
              <a:t>Fast</a:t>
            </a:r>
            <a:endParaRPr lang="en-US" i="1" dirty="0"/>
          </a:p>
        </p:txBody>
      </p:sp>
      <p:pic>
        <p:nvPicPr>
          <p:cNvPr id="13314" name="Picture 2" descr="http://developer.android.com/design/media/wear/vision_mus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848" y="1927373"/>
            <a:ext cx="280035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58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android.com/intl/en_us/new/images/banners/wear1-2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12192000" cy="812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Under the hood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563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Android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Android-powered wearable on your wrist</a:t>
            </a:r>
          </a:p>
          <a:p>
            <a:pPr lvl="1"/>
            <a:r>
              <a:rPr lang="en-US" dirty="0" smtClean="0"/>
              <a:t>Running 5.0 Lollipop</a:t>
            </a:r>
          </a:p>
          <a:p>
            <a:pPr lvl="1"/>
            <a:r>
              <a:rPr lang="en-US" dirty="0" smtClean="0"/>
              <a:t>Unified experience between different manufacturers</a:t>
            </a:r>
          </a:p>
          <a:p>
            <a:pPr lvl="1"/>
            <a:r>
              <a:rPr lang="en-US" dirty="0" smtClean="0"/>
              <a:t>Specially </a:t>
            </a:r>
            <a:r>
              <a:rPr lang="en-US" dirty="0"/>
              <a:t>designed </a:t>
            </a:r>
            <a:r>
              <a:rPr lang="en-US" dirty="0" smtClean="0"/>
              <a:t>apps for Wear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			…but you don’t need to go hunting for them</a:t>
            </a:r>
          </a:p>
          <a:p>
            <a:pPr lvl="1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4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1899592"/>
            <a:ext cx="3257600" cy="3257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4293096"/>
            <a:ext cx="10160880" cy="8941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58798" y="5868561"/>
            <a:ext cx="3674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8C02B"/>
                </a:solidFill>
              </a:rPr>
              <a:t>www.dutchaug.org</a:t>
            </a:r>
            <a:endParaRPr lang="en-US" sz="3200" dirty="0">
              <a:solidFill>
                <a:srgbClr val="F8C0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746869"/>
      </p:ext>
    </p:extLst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not a replacement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Connected to phone or tablet</a:t>
            </a:r>
            <a:endParaRPr lang="en-US" dirty="0"/>
          </a:p>
          <a:p>
            <a:pPr lvl="1"/>
            <a:r>
              <a:rPr lang="en-US" dirty="0"/>
              <a:t>Requires Android 4.3</a:t>
            </a:r>
            <a:r>
              <a:rPr lang="en-US" dirty="0" smtClean="0"/>
              <a:t>+</a:t>
            </a:r>
          </a:p>
          <a:p>
            <a:pPr lvl="1"/>
            <a:r>
              <a:rPr lang="en-US" dirty="0" smtClean="0"/>
              <a:t>Portal </a:t>
            </a:r>
            <a:r>
              <a:rPr lang="en-US" dirty="0"/>
              <a:t>to the internet</a:t>
            </a:r>
          </a:p>
          <a:p>
            <a:pPr lvl="1"/>
            <a:r>
              <a:rPr lang="en-US" dirty="0" smtClean="0"/>
              <a:t>Mirrors notifications</a:t>
            </a:r>
          </a:p>
          <a:p>
            <a:pPr lvl="1"/>
            <a:r>
              <a:rPr lang="en-US" dirty="0" smtClean="0"/>
              <a:t>Apps with Wear features magically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97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wear3-16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051" y="-171400"/>
            <a:ext cx="12246103" cy="81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1844824"/>
            <a:ext cx="10972800" cy="3168352"/>
          </a:xfrm>
        </p:spPr>
        <p:txBody>
          <a:bodyPr>
            <a:normAutofit/>
          </a:bodyPr>
          <a:lstStyle/>
          <a:p>
            <a:r>
              <a:rPr lang="en-US" sz="6000" dirty="0" err="1" smtClean="0"/>
              <a:t>Watchfaces</a:t>
            </a:r>
            <a:r>
              <a:rPr lang="en-US" sz="6000" dirty="0"/>
              <a:t/>
            </a:r>
            <a:br>
              <a:rPr lang="en-US" sz="6000" dirty="0"/>
            </a:br>
            <a:r>
              <a:rPr lang="en-US" sz="6000" dirty="0" smtClean="0"/>
              <a:t>Notifications</a:t>
            </a:r>
            <a:br>
              <a:rPr lang="en-US" sz="6000" dirty="0" smtClean="0"/>
            </a:br>
            <a:r>
              <a:rPr lang="en-US" sz="6000" dirty="0" smtClean="0"/>
              <a:t>Wear apps</a:t>
            </a:r>
            <a:endParaRPr lang="en-US" sz="6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19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019" y="1604944"/>
            <a:ext cx="1255836" cy="17687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150" y="3484275"/>
            <a:ext cx="1326587" cy="17687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589" y="1604944"/>
            <a:ext cx="1326587" cy="17687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589" y="3484275"/>
            <a:ext cx="1326587" cy="17687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911" y="3484275"/>
            <a:ext cx="1326587" cy="17687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911" y="1604944"/>
            <a:ext cx="1326587" cy="17687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234" y="3484275"/>
            <a:ext cx="1326587" cy="17687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214" y="1604944"/>
            <a:ext cx="1255836" cy="17687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443" y="1604944"/>
            <a:ext cx="1326587" cy="17687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878" y="1604944"/>
            <a:ext cx="1326587" cy="17687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970" y="3479473"/>
            <a:ext cx="1326587" cy="17687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580" y="3484275"/>
            <a:ext cx="1326587" cy="17687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672" y="3484275"/>
            <a:ext cx="1326587" cy="17687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200" y="1604944"/>
            <a:ext cx="1326587" cy="176878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522" y="1604944"/>
            <a:ext cx="1255836" cy="176878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652" y="3484275"/>
            <a:ext cx="1255836" cy="1768782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Watchfaces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08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Watchfaces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Watchface</a:t>
            </a:r>
            <a:r>
              <a:rPr lang="en-US" dirty="0" smtClean="0"/>
              <a:t> API introduced in Lollipop</a:t>
            </a:r>
          </a:p>
          <a:p>
            <a:r>
              <a:rPr lang="en-US" dirty="0" smtClean="0"/>
              <a:t>Draws on a OpenGL-backed canvas inside a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41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Watchfaces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AnalogWatchFaceService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   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CanvasWatchFaceService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AnalogEngine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onCreateEngine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Provide your watch face implementation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new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AnalogEngine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91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Watchfaces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CanvasWatchFaceService.Engine</a:t>
            </a:r>
            <a:r>
              <a:rPr lang="en-US" dirty="0" smtClean="0"/>
              <a:t> provides callbacks for</a:t>
            </a:r>
          </a:p>
          <a:p>
            <a:pPr lvl="1"/>
            <a:r>
              <a:rPr lang="en-US" dirty="0" smtClean="0"/>
              <a:t>Initializing your watch face</a:t>
            </a:r>
          </a:p>
          <a:p>
            <a:pPr lvl="1"/>
            <a:r>
              <a:rPr lang="en-US" dirty="0" smtClean="0"/>
              <a:t>Obtaining device properties</a:t>
            </a:r>
            <a:br>
              <a:rPr lang="en-US" dirty="0" smtClean="0"/>
            </a:br>
            <a:r>
              <a:rPr lang="en-US" dirty="0" smtClean="0"/>
              <a:t>(e.g. burn-in screen, low-bit ambient mode)</a:t>
            </a:r>
          </a:p>
          <a:p>
            <a:pPr lvl="1"/>
            <a:r>
              <a:rPr lang="en-US" dirty="0" smtClean="0"/>
              <a:t>Time changes</a:t>
            </a:r>
          </a:p>
          <a:p>
            <a:pPr lvl="1"/>
            <a:r>
              <a:rPr lang="en-US" dirty="0" smtClean="0"/>
              <a:t>Entering and exiting ambient mode</a:t>
            </a:r>
          </a:p>
          <a:p>
            <a:pPr lvl="1"/>
            <a:r>
              <a:rPr lang="en-US" dirty="0" smtClean="0"/>
              <a:t>Draw passes</a:t>
            </a:r>
          </a:p>
          <a:p>
            <a:pPr lvl="1"/>
            <a:r>
              <a:rPr lang="en-US" dirty="0" smtClean="0"/>
              <a:t>Visibility changes</a:t>
            </a:r>
          </a:p>
        </p:txBody>
      </p:sp>
    </p:spTree>
    <p:extLst>
      <p:ext uri="{BB962C8B-B14F-4D97-AF65-F5344CB8AC3E}">
        <p14:creationId xmlns:p14="http://schemas.microsoft.com/office/powerpoint/2010/main" val="210673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Watchfaces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8531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 class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AnalogEngine</a:t>
            </a:r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b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CanvasWatchFaceService.Engine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void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onDraw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(Canvas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bounds)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Draw your watch face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22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10127" y="1683390"/>
            <a:ext cx="1881417" cy="3672382"/>
            <a:chOff x="110127" y="1683390"/>
            <a:chExt cx="1881417" cy="3672382"/>
          </a:xfrm>
        </p:grpSpPr>
        <p:grpSp>
          <p:nvGrpSpPr>
            <p:cNvPr id="24" name="Group 23"/>
            <p:cNvGrpSpPr/>
            <p:nvPr/>
          </p:nvGrpSpPr>
          <p:grpSpPr>
            <a:xfrm>
              <a:off x="110127" y="1683390"/>
              <a:ext cx="1881417" cy="3672382"/>
              <a:chOff x="4123157" y="-405004"/>
              <a:chExt cx="3977640" cy="7764047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3157" y="-405004"/>
                <a:ext cx="3977640" cy="7764047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4573524" y="1906524"/>
                <a:ext cx="3044952" cy="304495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048" y="2780928"/>
              <a:ext cx="1437367" cy="143736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Notifications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2008781" y="2779630"/>
            <a:ext cx="10063883" cy="1438664"/>
            <a:chOff x="2008781" y="2779630"/>
            <a:chExt cx="10063883" cy="1438664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781" y="2780928"/>
              <a:ext cx="1437367" cy="1437366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8462" y="2780928"/>
              <a:ext cx="1437367" cy="1437366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829" y="2779630"/>
              <a:ext cx="1437367" cy="1437366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3196" y="2779630"/>
              <a:ext cx="1437367" cy="1437366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0563" y="2779630"/>
              <a:ext cx="1437367" cy="1437366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7930" y="2779630"/>
              <a:ext cx="1437367" cy="1437366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5297" y="2779630"/>
              <a:ext cx="1437367" cy="14373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572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10127" y="1683390"/>
            <a:ext cx="1881417" cy="3672382"/>
            <a:chOff x="110127" y="1683390"/>
            <a:chExt cx="1881417" cy="3672382"/>
          </a:xfrm>
        </p:grpSpPr>
        <p:grpSp>
          <p:nvGrpSpPr>
            <p:cNvPr id="14" name="Group 13"/>
            <p:cNvGrpSpPr/>
            <p:nvPr/>
          </p:nvGrpSpPr>
          <p:grpSpPr>
            <a:xfrm>
              <a:off x="110127" y="1683390"/>
              <a:ext cx="1881417" cy="3672382"/>
              <a:chOff x="4123157" y="-405004"/>
              <a:chExt cx="3977640" cy="7764047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3157" y="-405004"/>
                <a:ext cx="3977640" cy="7764047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4573524" y="1906524"/>
                <a:ext cx="3044952" cy="304495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048" y="2780928"/>
              <a:ext cx="1437367" cy="1437366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2008781" y="2779630"/>
            <a:ext cx="10063883" cy="1438664"/>
            <a:chOff x="2008781" y="2779630"/>
            <a:chExt cx="10063883" cy="1438664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781" y="2780928"/>
              <a:ext cx="1437367" cy="143736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8462" y="2780928"/>
              <a:ext cx="1437367" cy="143736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829" y="2779630"/>
              <a:ext cx="1437367" cy="1437366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3196" y="2779630"/>
              <a:ext cx="1437367" cy="1437366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0563" y="2779630"/>
              <a:ext cx="1437367" cy="1437366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7930" y="2779630"/>
              <a:ext cx="1437367" cy="143736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5297" y="2779630"/>
              <a:ext cx="1437367" cy="143736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NotificationCompat</a:t>
            </a:r>
            <a:r>
              <a:rPr lang="en-US" dirty="0" smtClean="0"/>
              <a:t> works “out of the box”</a:t>
            </a:r>
          </a:p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064059" y="2778332"/>
            <a:ext cx="10063883" cy="1439962"/>
            <a:chOff x="2008781" y="2778332"/>
            <a:chExt cx="10063883" cy="143996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781" y="2780928"/>
              <a:ext cx="1437367" cy="143736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8462" y="2780928"/>
              <a:ext cx="1437367" cy="143736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829" y="2779630"/>
              <a:ext cx="1437367" cy="143736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3196" y="2779630"/>
              <a:ext cx="1437367" cy="143736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0563" y="2779630"/>
              <a:ext cx="1437367" cy="143736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7930" y="2779630"/>
              <a:ext cx="1437367" cy="143736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5297" y="2779630"/>
              <a:ext cx="1437367" cy="1437366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3446148" y="2778332"/>
              <a:ext cx="2877048" cy="1437366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26" name="Cross 25"/>
          <p:cNvSpPr/>
          <p:nvPr/>
        </p:nvSpPr>
        <p:spPr>
          <a:xfrm rot="2700000">
            <a:off x="2723276" y="3000032"/>
            <a:ext cx="993668" cy="993668"/>
          </a:xfrm>
          <a:prstGeom prst="plus">
            <a:avLst>
              <a:gd name="adj" fmla="val 410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ross 26"/>
          <p:cNvSpPr/>
          <p:nvPr/>
        </p:nvSpPr>
        <p:spPr>
          <a:xfrm rot="2700000">
            <a:off x="4158765" y="3000032"/>
            <a:ext cx="993668" cy="993668"/>
          </a:xfrm>
          <a:prstGeom prst="plus">
            <a:avLst>
              <a:gd name="adj" fmla="val 410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1054567" y="4580155"/>
            <a:ext cx="4323906" cy="1101341"/>
            <a:chOff x="1054567" y="4580155"/>
            <a:chExt cx="4323906" cy="1101341"/>
          </a:xfrm>
        </p:grpSpPr>
        <p:sp>
          <p:nvSpPr>
            <p:cNvPr id="30" name="TextBox 29"/>
            <p:cNvSpPr txBox="1"/>
            <p:nvPr/>
          </p:nvSpPr>
          <p:spPr>
            <a:xfrm rot="5400000">
              <a:off x="1549574" y="4085148"/>
              <a:ext cx="595035" cy="15850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700" b="1" dirty="0" smtClean="0">
                  <a:solidFill>
                    <a:srgbClr val="FFC000"/>
                  </a:solidFill>
                </a:rPr>
                <a:t>}</a:t>
              </a:r>
              <a:endParaRPr lang="en-US" sz="9700" b="1" dirty="0">
                <a:solidFill>
                  <a:srgbClr val="FFC00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64059" y="5219831"/>
              <a:ext cx="4314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Title, description and icon</a:t>
              </a:r>
              <a:endParaRPr lang="en-US" sz="24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322205" y="4194587"/>
            <a:ext cx="3170099" cy="1486909"/>
            <a:chOff x="5322205" y="4194587"/>
            <a:chExt cx="3170099" cy="1486909"/>
          </a:xfrm>
        </p:grpSpPr>
        <p:sp>
          <p:nvSpPr>
            <p:cNvPr id="28" name="TextBox 27"/>
            <p:cNvSpPr txBox="1"/>
            <p:nvPr/>
          </p:nvSpPr>
          <p:spPr>
            <a:xfrm rot="5400000">
              <a:off x="6391729" y="3125063"/>
              <a:ext cx="1031051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 smtClean="0">
                  <a:solidFill>
                    <a:srgbClr val="FFC000"/>
                  </a:solidFill>
                </a:rPr>
                <a:t>}</a:t>
              </a:r>
              <a:endParaRPr lang="en-US" sz="20000" b="1" dirty="0">
                <a:solidFill>
                  <a:srgbClr val="FFC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378473" y="5219831"/>
              <a:ext cx="28747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Actions</a:t>
              </a:r>
              <a:endParaRPr lang="en-US" sz="2400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196130" y="4194587"/>
            <a:ext cx="3170099" cy="1486909"/>
            <a:chOff x="8196130" y="4194587"/>
            <a:chExt cx="3170099" cy="1486909"/>
          </a:xfrm>
        </p:grpSpPr>
        <p:sp>
          <p:nvSpPr>
            <p:cNvPr id="29" name="TextBox 28"/>
            <p:cNvSpPr txBox="1"/>
            <p:nvPr/>
          </p:nvSpPr>
          <p:spPr>
            <a:xfrm rot="5400000">
              <a:off x="9265654" y="3125063"/>
              <a:ext cx="1031051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 smtClean="0">
                  <a:solidFill>
                    <a:srgbClr val="FFC000"/>
                  </a:solidFill>
                </a:rPr>
                <a:t>}</a:t>
              </a:r>
              <a:endParaRPr lang="en-US" sz="20000" b="1" dirty="0">
                <a:solidFill>
                  <a:srgbClr val="FFC0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252398" y="5219831"/>
              <a:ext cx="28747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Reserved actions</a:t>
              </a:r>
              <a:endParaRPr lang="en-US" sz="24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7943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81481E-6 L -0.07747 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44444E-6 L -0.17097 0.00093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5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6" grpId="0" animBg="1"/>
      <p:bldP spid="2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58" y="2780928"/>
            <a:ext cx="1437367" cy="143736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39" y="2780928"/>
            <a:ext cx="1437367" cy="143736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106" y="2779630"/>
            <a:ext cx="1437367" cy="143736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473" y="2779630"/>
            <a:ext cx="1437367" cy="143736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840" y="2779630"/>
            <a:ext cx="1437367" cy="143736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207" y="2779630"/>
            <a:ext cx="1437367" cy="143736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574" y="2779630"/>
            <a:ext cx="1437367" cy="14373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Notifications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360926" y="2564904"/>
            <a:ext cx="13324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Pages</a:t>
            </a:r>
            <a:endParaRPr lang="en-US" sz="3200" dirty="0"/>
          </a:p>
        </p:txBody>
      </p:sp>
      <p:sp>
        <p:nvSpPr>
          <p:cNvPr id="41" name="TextBox 40"/>
          <p:cNvSpPr txBox="1"/>
          <p:nvPr/>
        </p:nvSpPr>
        <p:spPr>
          <a:xfrm>
            <a:off x="4360926" y="4437112"/>
            <a:ext cx="6522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DisplayIntents</a:t>
            </a:r>
            <a:r>
              <a:rPr lang="en-US" sz="3200" dirty="0" smtClean="0"/>
              <a:t> (requires Wear app)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8227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81481E-6 L 0.00131 -0.0854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428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45833E-6 -3.7037E-6 L -0.11653 0.1789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33" y="893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784" y="764704"/>
            <a:ext cx="3409950" cy="50996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36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NotificationCompat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  <a:r>
              <a:rPr lang="en-US" sz="2800" dirty="0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notificationBuilder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NotificationCompat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notificationBuilder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setSmallIcon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R.drawable.ic_event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setContentTitle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eventTitle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setContentText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eventLocation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setContentIntent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viewPendingIntent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with </a:t>
            </a:r>
            <a:r>
              <a:rPr lang="en-US" sz="3600" dirty="0" err="1" smtClean="0"/>
              <a:t>NotificationCompat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5569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Get an instance of the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NotificationManager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service</a:t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NotificationManagerCompat</a:t>
            </a:r>
            <a:r>
              <a:rPr lang="en-US" sz="2800" dirty="0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notificationManager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NotificationManagerCompat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 the notification and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issue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 with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manager</a:t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notificationManager.notify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notificationId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notificationBuilder.build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with </a:t>
            </a:r>
            <a:r>
              <a:rPr lang="en-US" sz="3600" dirty="0" err="1" smtClean="0"/>
              <a:t>NotificationCompat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7274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Notifications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with </a:t>
            </a:r>
            <a:r>
              <a:rPr lang="en-US" sz="3600" dirty="0" err="1" smtClean="0"/>
              <a:t>NotificationCompat</a:t>
            </a:r>
            <a:endParaRPr lang="en-US" sz="2800" dirty="0"/>
          </a:p>
        </p:txBody>
      </p:sp>
      <p:grpSp>
        <p:nvGrpSpPr>
          <p:cNvPr id="8" name="Group 7"/>
          <p:cNvGrpSpPr/>
          <p:nvPr/>
        </p:nvGrpSpPr>
        <p:grpSpPr>
          <a:xfrm>
            <a:off x="2981908" y="2541240"/>
            <a:ext cx="6228184" cy="3048000"/>
            <a:chOff x="1703512" y="2541240"/>
            <a:chExt cx="6228184" cy="3048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512" y="2541240"/>
              <a:ext cx="3048000" cy="3048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3696" y="2541240"/>
              <a:ext cx="3048000" cy="30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142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NotificationCompat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action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NotificationCompat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R.drawable.ic_map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getString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R.string.map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mapPendingIntent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build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Add the action button</a:t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notificationBuilder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addAction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(action);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with </a:t>
            </a:r>
            <a:r>
              <a:rPr lang="en-US" sz="3600" dirty="0" err="1" smtClean="0"/>
              <a:t>NotificationCompat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3864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Notifications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with </a:t>
            </a:r>
            <a:r>
              <a:rPr lang="en-US" sz="3600" dirty="0" err="1" smtClean="0"/>
              <a:t>NotificationCompat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537338"/>
            <a:ext cx="3048000" cy="304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8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functionality for wearables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WearableExtender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wearableExtender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NotificationCompat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WearableExtender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an action button, but only on wear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wearableExtender.addAction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(action);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notificationBuilder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.extend(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wearableExtender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just for wearables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2729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just for wearables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908" y="2541240"/>
            <a:ext cx="3048000" cy="304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008" y="254124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55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Bitmap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background =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BitmapFactory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i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decodeResource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context.getResources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R.drawable.im_backdrop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a pretty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background</a:t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wearableExtender.setBackground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(background)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just for wearables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8852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just for wearables</a:t>
            </a:r>
            <a:endParaRPr lang="en-US" sz="28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981908" y="2541240"/>
            <a:ext cx="6228184" cy="3048000"/>
            <a:chOff x="2981908" y="2541240"/>
            <a:chExt cx="6228184" cy="3048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2092" y="2541240"/>
              <a:ext cx="3048000" cy="304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1908" y="2541240"/>
              <a:ext cx="3048000" cy="30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673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Enriching notifications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/>
              <a:t>Voice reply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534741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13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353" y="1923130"/>
            <a:ext cx="1660377" cy="2752394"/>
          </a:xfrm>
          <a:prstGeom prst="rect">
            <a:avLst/>
          </a:prstGeom>
        </p:spPr>
      </p:pic>
      <p:pic>
        <p:nvPicPr>
          <p:cNvPr id="1042" name="Picture 18" descr="https://lh6.ggpht.com/waDGWLHy0veS7abmQ34b1PYZpRfpy6IttWymZonv9ncauM2HBXZCqIOaqtwx9q6qyw=h80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2141609"/>
            <a:ext cx="2596399" cy="259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2.bp.blogspot.com/-rwQd1PY7rSQ/U7WUqBSIb2I/AAAAAAAAQkM/Un1P92Urk1Q/s1600/Samsung-Gear-Liv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366" y="2026560"/>
            <a:ext cx="2826498" cy="282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lh3.ggpht.com/ZOO1MfqlrFDXbyY7XggxHgeC3UR_dCh8IGse7klBd3My9WD_-l35_PL6nmAHkPAO3XZ_=w80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212" y="2015230"/>
            <a:ext cx="2986369" cy="298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7476" y="1878678"/>
            <a:ext cx="2454868" cy="3068585"/>
          </a:xfrm>
          <a:prstGeom prst="rect">
            <a:avLst/>
          </a:prstGeom>
        </p:spPr>
      </p:pic>
      <p:pic>
        <p:nvPicPr>
          <p:cNvPr id="1034" name="Picture 10" descr="http://4.bp.blogspot.com/-sMba0IgUj-E/VC2ENwlPWzI/AAAAAAAATrU/D-4QeeOPozY/s1600/Moto-360-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091" y="1916832"/>
            <a:ext cx="3540544" cy="292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lh5.ggpht.com/fsSWemi15PE-H39utoGpnpIVCUPnGsXfIz5t2IMWmB5zfddGq48n4_PCdgpg86EQTvcy=h80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303" y="3636162"/>
            <a:ext cx="2868898" cy="286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://cdn.arstechnica.net/wp-content/uploads/2015/02/LG_WATCH_URBANE_GOLD_01-640x643.jpg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091" y="3420292"/>
            <a:ext cx="2992661" cy="300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678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 dir="r"/>
      </p:transition>
    </mc:Choice>
    <mc:Fallback xmlns="">
      <p:transition spd="slow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r>
              <a:rPr lang="en-US" dirty="0"/>
              <a:t>Add </a:t>
            </a:r>
            <a:r>
              <a:rPr lang="en-US" dirty="0" err="1"/>
              <a:t>RemoteInput</a:t>
            </a:r>
            <a:r>
              <a:rPr lang="en-US" dirty="0"/>
              <a:t> to Reply action</a:t>
            </a:r>
          </a:p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action.addRemoteInput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RemoteInput.Builder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i="1" dirty="0">
                <a:latin typeface="Consolas" panose="020B0609020204030204" pitchFamily="49" charset="0"/>
                <a:cs typeface="Consolas" panose="020B0609020204030204" pitchFamily="49" charset="0"/>
              </a:rPr>
              <a:t>EXTRA_REPLY_TEXT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    .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setLabel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getString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R.string.replyLabel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.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setChoices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    .build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Voice </a:t>
            </a:r>
            <a:r>
              <a:rPr lang="en-US" sz="3600" dirty="0"/>
              <a:t>reply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8146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r>
              <a:rPr lang="en-US" dirty="0"/>
              <a:t>Modify </a:t>
            </a:r>
            <a:r>
              <a:rPr lang="en-US" dirty="0" smtClean="0"/>
              <a:t>handheld app </a:t>
            </a:r>
            <a:r>
              <a:rPr lang="en-US" dirty="0"/>
              <a:t>to use reply text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Bundle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results =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RemoteInput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.getResultsFromIntent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(intent);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(results !=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message =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results.getString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i="1" dirty="0">
                <a:latin typeface="Consolas" panose="020B0609020204030204" pitchFamily="49" charset="0"/>
                <a:cs typeface="Consolas" panose="020B0609020204030204" pitchFamily="49" charset="0"/>
              </a:rPr>
              <a:t>EXTRA_REPLY_TEXT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Voice </a:t>
            </a:r>
            <a:r>
              <a:rPr lang="en-US" sz="3600" dirty="0"/>
              <a:t>reply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0708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607" y="2534741"/>
            <a:ext cx="3048000" cy="304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Voice </a:t>
            </a:r>
            <a:r>
              <a:rPr lang="en-US" sz="3600" dirty="0"/>
              <a:t>reply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711" y="2540074"/>
            <a:ext cx="3048000" cy="304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16" y="2534741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6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r>
              <a:rPr lang="en-US" dirty="0" smtClean="0"/>
              <a:t>More information without requiring app on handheld</a:t>
            </a:r>
          </a:p>
          <a:p>
            <a:r>
              <a:rPr lang="en-US" dirty="0" smtClean="0"/>
              <a:t>For instance:</a:t>
            </a:r>
          </a:p>
          <a:p>
            <a:pPr lvl="1"/>
            <a:r>
              <a:rPr lang="en-US" dirty="0" smtClean="0"/>
              <a:t>Contents of an email</a:t>
            </a:r>
          </a:p>
          <a:p>
            <a:pPr lvl="1"/>
            <a:r>
              <a:rPr lang="en-US" dirty="0" smtClean="0"/>
              <a:t>Calendar events</a:t>
            </a:r>
          </a:p>
          <a:p>
            <a:pPr lvl="1"/>
            <a:r>
              <a:rPr lang="en-US" dirty="0" smtClean="0"/>
              <a:t>Chat history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Pages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8097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chatHistory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NotificationCompat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(context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setStyle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NotificationCompat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BigTextStyle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bigText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getChatHistory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()))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.build();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wearableExtender.addPage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chatHistory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Pages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1199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Pages</a:t>
            </a:r>
            <a:endParaRPr lang="en-US" sz="28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981908" y="2541240"/>
            <a:ext cx="6230094" cy="3048000"/>
            <a:chOff x="2981908" y="2541240"/>
            <a:chExt cx="6230094" cy="3048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1908" y="2541240"/>
              <a:ext cx="3048000" cy="30480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4002" y="2541240"/>
              <a:ext cx="3048000" cy="30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119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pic>
        <p:nvPicPr>
          <p:cNvPr id="5" name="Picture 12" descr="https://developer.android.com/design/media/wear/2D_picker_action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119" y="1988840"/>
            <a:ext cx="8441762" cy="561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53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35969" y="1484784"/>
            <a:ext cx="7520061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5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1384" y="2330493"/>
            <a:ext cx="3650422" cy="2197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191" y="2330255"/>
            <a:ext cx="3645618" cy="21941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0194" y="2327124"/>
            <a:ext cx="3650422" cy="219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1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pic>
        <p:nvPicPr>
          <p:cNvPr id="9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2276" t="8588" r="41604" b="50047"/>
          <a:stretch/>
        </p:blipFill>
        <p:spPr>
          <a:xfrm>
            <a:off x="3804616" y="1735572"/>
            <a:ext cx="4582767" cy="425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1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199456" y="1878678"/>
            <a:ext cx="10072179" cy="4626382"/>
            <a:chOff x="1199456" y="1878678"/>
            <a:chExt cx="10072179" cy="462638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20353" y="1923130"/>
              <a:ext cx="1660377" cy="2752394"/>
            </a:xfrm>
            <a:prstGeom prst="rect">
              <a:avLst/>
            </a:prstGeom>
          </p:spPr>
        </p:pic>
        <p:pic>
          <p:nvPicPr>
            <p:cNvPr id="1042" name="Picture 18" descr="https://lh6.ggpht.com/waDGWLHy0veS7abmQ34b1PYZpRfpy6IttWymZonv9ncauM2HBXZCqIOaqtwx9q6qyw=h80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456" y="2141609"/>
              <a:ext cx="2596399" cy="2596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http://2.bp.blogspot.com/-rwQd1PY7rSQ/U7WUqBSIb2I/AAAAAAAAQkM/Un1P92Urk1Q/s1600/Samsung-Gear-Live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5366" y="2026560"/>
              <a:ext cx="2826498" cy="2826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https://lh3.ggpht.com/ZOO1MfqlrFDXbyY7XggxHgeC3UR_dCh8IGse7klBd3My9WD_-l35_PL6nmAHkPAO3XZ_=w800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9212" y="2015230"/>
              <a:ext cx="2986369" cy="2986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37476" y="1878678"/>
              <a:ext cx="2454868" cy="3068585"/>
            </a:xfrm>
            <a:prstGeom prst="rect">
              <a:avLst/>
            </a:prstGeom>
          </p:spPr>
        </p:pic>
        <p:pic>
          <p:nvPicPr>
            <p:cNvPr id="1034" name="Picture 10" descr="http://4.bp.blogspot.com/-sMba0IgUj-E/VC2ENwlPWzI/AAAAAAAATrU/D-4QeeOPozY/s1600/Moto-360-1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1091" y="1916832"/>
              <a:ext cx="3540544" cy="2920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https://lh5.ggpht.com/fsSWemi15PE-H39utoGpnpIVCUPnGsXfIz5t2IMWmB5zfddGq48n4_PCdgpg86EQTvcy=h800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1303" y="3636162"/>
              <a:ext cx="2868898" cy="2868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http://cdn.arstechnica.net/wp-content/uploads/2015/02/LG_WATCH_URBANE_GOLD_01-640x643.jpg"/>
            <p:cNvPicPr>
              <a:picLocks noChangeAspect="1" noChangeArrowheads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1091" y="3420292"/>
              <a:ext cx="2992661" cy="3006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/>
          <p:cNvSpPr/>
          <p:nvPr/>
        </p:nvSpPr>
        <p:spPr>
          <a:xfrm>
            <a:off x="-96688" y="6256574"/>
            <a:ext cx="12385376" cy="62526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-96688" y="2695445"/>
            <a:ext cx="12385376" cy="62526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-96688" y="3325134"/>
            <a:ext cx="12385376" cy="31989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5000"/>
                </a:schemeClr>
              </a:gs>
              <a:gs pos="50000">
                <a:schemeClr val="bg1">
                  <a:lumMod val="6500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67408" y="332063"/>
            <a:ext cx="10735273" cy="2747203"/>
            <a:chOff x="767408" y="332063"/>
            <a:chExt cx="10735273" cy="2747203"/>
          </a:xfrm>
        </p:grpSpPr>
        <p:pic>
          <p:nvPicPr>
            <p:cNvPr id="30" name="Picture 12" descr="https://www.android.com/static/img/wearables/watch-10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8145" y="332063"/>
              <a:ext cx="1921475" cy="2706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14" descr="https://www.android.com/static/img/wearables/watch-7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408" y="332063"/>
              <a:ext cx="1921475" cy="2706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16" descr="https://www.android.com/static/img/wearables/watch-6.pn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5349" y="550743"/>
              <a:ext cx="1777332" cy="2503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https://www.android.com/static/img/wearables/watch-12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2075" y="425398"/>
              <a:ext cx="1884247" cy="2653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718405" y="3861048"/>
            <a:ext cx="10713916" cy="2731530"/>
            <a:chOff x="718405" y="3861048"/>
            <a:chExt cx="10713916" cy="2731530"/>
          </a:xfrm>
        </p:grpSpPr>
        <p:pic>
          <p:nvPicPr>
            <p:cNvPr id="28" name="Picture 4" descr="https://www.android.com/static/img/wearables/watch-8.pn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405" y="3861048"/>
              <a:ext cx="1921211" cy="2705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s://www.android.com/static/img/wearables/watch-9.pn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1744" y="4123837"/>
              <a:ext cx="1736821" cy="2446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ttps://www.android.com/static/img/wearables/watch-11.pn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025" y="3927824"/>
              <a:ext cx="1884247" cy="2653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10" descr="https://www.android.com/static/img/wearables/watch-13.pn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0345" y="3927824"/>
              <a:ext cx="1891976" cy="2664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78943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  <p:bldP spid="3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en-US" dirty="0"/>
              <a:t>Installed on the </a:t>
            </a:r>
            <a:r>
              <a:rPr lang="en-US" altLang="en-US" dirty="0" smtClean="0"/>
              <a:t>wearable</a:t>
            </a:r>
          </a:p>
          <a:p>
            <a:pPr lvl="0"/>
            <a:r>
              <a:rPr lang="en-US" altLang="en-US" dirty="0" smtClean="0"/>
              <a:t>For development:</a:t>
            </a:r>
          </a:p>
          <a:p>
            <a:pPr lvl="1"/>
            <a:r>
              <a:rPr lang="en-US" altLang="en-US" dirty="0" smtClean="0"/>
              <a:t>Use Wear emulators, or</a:t>
            </a:r>
          </a:p>
          <a:p>
            <a:pPr lvl="1"/>
            <a:r>
              <a:rPr lang="en-US" altLang="en-US" dirty="0" smtClean="0"/>
              <a:t>Launch </a:t>
            </a:r>
            <a:r>
              <a:rPr lang="en-US" altLang="en-US" dirty="0"/>
              <a:t>on a </a:t>
            </a:r>
            <a:r>
              <a:rPr lang="en-US" altLang="en-US" dirty="0" smtClean="0"/>
              <a:t>physical watch through USB or BLE</a:t>
            </a:r>
            <a:endParaRPr lang="en-US" altLang="en-US" dirty="0"/>
          </a:p>
          <a:p>
            <a:pPr lvl="0"/>
            <a:r>
              <a:rPr lang="en-US" altLang="en-US" dirty="0" smtClean="0"/>
              <a:t>In release, bundled </a:t>
            </a:r>
            <a:r>
              <a:rPr lang="en-US" altLang="en-US" dirty="0"/>
              <a:t>in the mobile’s APK</a:t>
            </a:r>
          </a:p>
          <a:p>
            <a:pPr lvl="1"/>
            <a:r>
              <a:rPr lang="en-US" altLang="en-US" dirty="0"/>
              <a:t>Inside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res/raw</a:t>
            </a:r>
          </a:p>
          <a:p>
            <a:endParaRPr lang="en-US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 rotWithShape="1">
          <a:blip r:embed="rId2"/>
          <a:srcRect t="77000" r="74254" b="1720"/>
          <a:stretch/>
        </p:blipFill>
        <p:spPr>
          <a:xfrm>
            <a:off x="4151784" y="4437112"/>
            <a:ext cx="4517149" cy="218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17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err="1" smtClean="0"/>
              <a:t>Gradle</a:t>
            </a:r>
            <a:endParaRPr lang="en-US" dirty="0" smtClean="0"/>
          </a:p>
          <a:p>
            <a:pPr marL="0" lvl="0" indent="0">
              <a:buNone/>
            </a:pPr>
            <a:r>
              <a:rPr lang="en-US" dirty="0" smtClean="0"/>
              <a:t>	Included in the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mobile</a:t>
            </a:r>
            <a:r>
              <a:rPr lang="en-US" dirty="0" smtClean="0"/>
              <a:t> module’s </a:t>
            </a:r>
            <a:r>
              <a:rPr lang="en-US" dirty="0" err="1" smtClean="0"/>
              <a:t>build.gradle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sz="2800" b="1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wearApp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project(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':wear'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en-US" dirty="0" smtClean="0"/>
              <a:t> 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dirty="0" smtClean="0"/>
              <a:t>Manifest</a:t>
            </a:r>
          </a:p>
          <a:p>
            <a:pPr marL="0" lvl="0" indent="0">
              <a:buNone/>
            </a:pPr>
            <a:r>
              <a:rPr lang="en-US" dirty="0"/>
              <a:t>	</a:t>
            </a:r>
            <a:r>
              <a:rPr lang="en-US" dirty="0" smtClean="0"/>
              <a:t>Included in the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wear</a:t>
            </a:r>
            <a:r>
              <a:rPr lang="en-US" dirty="0" smtClean="0"/>
              <a:t> module’s manifest: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alt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uses-feature</a:t>
            </a: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alt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</a:t>
            </a:r>
            <a:r>
              <a:rPr lang="en-US" altLang="en-US" sz="2800" i="1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lang="en-US" altLang="en-US" sz="2800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:name</a:t>
            </a:r>
            <a:r>
              <a:rPr lang="en-US" alt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en-US" sz="2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en-US" sz="280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android.hardware.type.watch</a:t>
            </a:r>
            <a:r>
              <a:rPr lang="en-US" altLang="en-US" sz="2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/&gt;</a:t>
            </a:r>
            <a:r>
              <a:rPr lang="en-US" altLang="en-US" sz="1100" dirty="0" smtClean="0"/>
              <a:t> </a:t>
            </a:r>
            <a:r>
              <a:rPr lang="en-US" altLang="en-US" dirty="0" smtClean="0"/>
              <a:t> </a:t>
            </a:r>
          </a:p>
          <a:p>
            <a:pPr lvl="0"/>
            <a:endParaRPr lang="en-US" alt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3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Communicating with a companion app on host device</a:t>
            </a:r>
          </a:p>
          <a:p>
            <a:pPr lvl="1"/>
            <a:r>
              <a:rPr lang="en-US" dirty="0"/>
              <a:t>Wearable Data Layer </a:t>
            </a:r>
            <a:r>
              <a:rPr lang="en-US" dirty="0" smtClean="0"/>
              <a:t>API (Google Play Services)</a:t>
            </a:r>
          </a:p>
          <a:p>
            <a:pPr lvl="2"/>
            <a:r>
              <a:rPr lang="en-US" dirty="0" smtClean="0"/>
              <a:t>An Android Training is available</a:t>
            </a:r>
          </a:p>
          <a:p>
            <a:pPr lvl="1"/>
            <a:r>
              <a:rPr lang="en-US" dirty="0" smtClean="0"/>
              <a:t>Libraries such as </a:t>
            </a:r>
            <a:r>
              <a:rPr lang="en-US" dirty="0" err="1" smtClean="0"/>
              <a:t>BusWear</a:t>
            </a:r>
            <a:r>
              <a:rPr lang="en-US" dirty="0" smtClean="0"/>
              <a:t>, an event bus for Android Wear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09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 apps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1124744"/>
            <a:ext cx="3534139" cy="53012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28" y="2420888"/>
            <a:ext cx="2241514" cy="22415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036" y="2420888"/>
            <a:ext cx="2241514" cy="2241514"/>
          </a:xfrm>
          <a:prstGeom prst="rect">
            <a:avLst/>
          </a:prstGeom>
        </p:spPr>
      </p:pic>
      <p:pic>
        <p:nvPicPr>
          <p:cNvPr id="8194" name="Picture 2" descr="https://developers.google.com/fit/images/fit_icon_512x51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4728" y="4063580"/>
            <a:ext cx="1124712" cy="112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lh5.ggpht.com/DY9VpGNRSHoICKJVpIy9dMjgm7TOb3lTveLtsv4got8aqbLGpSS4w5xXiR7VBe-mr_M=w51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621" y="4102014"/>
            <a:ext cx="1120775" cy="112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lh3.ggpht.com/da4jn6uq0DxjbYTEuD536FJUcxGDj3dN4Hzlji4UPk0pr-CFVmcHfFzQLlkSPxo1qls=w5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5301240"/>
            <a:ext cx="1124712" cy="112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07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err="1" smtClean="0"/>
              <a:t>DisplayIntents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821" y="2279920"/>
            <a:ext cx="3044954" cy="30449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225" y="2276872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48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r>
              <a:rPr lang="en-US" dirty="0" smtClean="0"/>
              <a:t>Wear app must create the notification itself</a:t>
            </a:r>
          </a:p>
          <a:p>
            <a:r>
              <a:rPr lang="en-US" dirty="0" err="1" smtClean="0"/>
              <a:t>DisplayIntent</a:t>
            </a:r>
            <a:r>
              <a:rPr lang="en-US" dirty="0" smtClean="0"/>
              <a:t> references an Activity and draws it</a:t>
            </a:r>
          </a:p>
          <a:p>
            <a:r>
              <a:rPr lang="en-US" dirty="0" smtClean="0"/>
              <a:t>Different sizes:</a:t>
            </a:r>
            <a:br>
              <a:rPr lang="en-US" dirty="0" smtClean="0"/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XSMALL</a:t>
            </a:r>
            <a:r>
              <a:rPr lang="en-US" dirty="0" smtClean="0"/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SMALL</a:t>
            </a:r>
            <a:r>
              <a:rPr lang="en-US" dirty="0" smtClean="0"/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MEDIUM</a:t>
            </a:r>
            <a:r>
              <a:rPr lang="en-US" dirty="0" smtClean="0"/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LARGE</a:t>
            </a:r>
            <a:r>
              <a:rPr lang="en-US" dirty="0" smtClean="0"/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FULL_SCREEN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err="1" smtClean="0"/>
              <a:t>DisplayIntents</a:t>
            </a:r>
            <a:endParaRPr lang="en-US" sz="2800" dirty="0"/>
          </a:p>
        </p:txBody>
      </p:sp>
      <p:grpSp>
        <p:nvGrpSpPr>
          <p:cNvPr id="8" name="Group 7"/>
          <p:cNvGrpSpPr/>
          <p:nvPr/>
        </p:nvGrpSpPr>
        <p:grpSpPr>
          <a:xfrm>
            <a:off x="4143974" y="4365104"/>
            <a:ext cx="3904053" cy="1728192"/>
            <a:chOff x="1919536" y="3078164"/>
            <a:chExt cx="6885550" cy="3048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0132" y="3081212"/>
              <a:ext cx="3044954" cy="304495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9536" y="3078164"/>
              <a:ext cx="3048000" cy="30480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70655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wearableExtender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.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setCustomSizePreset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Notification.WearableExtender.</a:t>
            </a:r>
            <a:r>
              <a:rPr lang="en-US" sz="2800" i="1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SIZE_FULL_SCREEN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.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setDisplayIntent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PendingIntent.getActivity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context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Intent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context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FullscreenActivity.</a:t>
            </a:r>
            <a:r>
              <a:rPr lang="en-US" sz="2800" b="1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2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err="1" smtClean="0"/>
              <a:t>DisplayIntents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271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Enriching notifications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4137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activity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i="1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lang="en-US" sz="2800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:name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com.example.MyDisplayActivity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i="1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lang="en-US" sz="2800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:exported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true"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i="1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:allowEmbedded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true"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i="1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:taskAffinity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i="1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:theme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"…"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  <a:endParaRPr lang="en-US" sz="2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9087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err="1" smtClean="0"/>
              <a:t>DisplayIntents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8754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048000" y="2857500"/>
            <a:ext cx="6096000" cy="1143000"/>
          </a:xfrm>
        </p:spPr>
        <p:txBody>
          <a:bodyPr/>
          <a:lstStyle/>
          <a:p>
            <a:r>
              <a:rPr lang="en-US" dirty="0" smtClean="0"/>
              <a:t>Tiny computers.</a:t>
            </a:r>
            <a:endParaRPr lang="en-US" dirty="0"/>
          </a:p>
        </p:txBody>
      </p:sp>
      <p:pic>
        <p:nvPicPr>
          <p:cNvPr id="2052" name="Picture 4" descr="Android Wear Windows 9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048"/>
          <a:stretch/>
        </p:blipFill>
        <p:spPr bwMode="auto">
          <a:xfrm>
            <a:off x="3048000" y="1714500"/>
            <a:ext cx="6072336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714500"/>
            <a:ext cx="6096000" cy="3429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263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48000" y="2857500"/>
            <a:ext cx="6096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Awesome</a:t>
            </a:r>
            <a:br>
              <a:rPr lang="en-US" dirty="0" smtClean="0"/>
            </a:br>
            <a:r>
              <a:rPr lang="en-US" dirty="0" smtClean="0"/>
              <a:t>tiny computers.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714500"/>
            <a:ext cx="6096000" cy="3429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2416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87401"/>
            <a:ext cx="12192000" cy="812799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Short demo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298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Attach the watch via USB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Enable </a:t>
            </a:r>
            <a:r>
              <a:rPr lang="en-US" dirty="0" smtClean="0"/>
              <a:t>ADB debugging </a:t>
            </a:r>
            <a:r>
              <a:rPr lang="en-US" dirty="0"/>
              <a:t>on the </a:t>
            </a:r>
            <a:r>
              <a:rPr lang="en-US" dirty="0" smtClean="0"/>
              <a:t>wearable</a:t>
            </a:r>
            <a:endParaRPr lang="en-US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Approve your </a:t>
            </a:r>
            <a:r>
              <a:rPr lang="en-US" dirty="0" smtClean="0"/>
              <a:t>machine’s </a:t>
            </a:r>
            <a:r>
              <a:rPr lang="en-US" dirty="0"/>
              <a:t>RSA signature in the </a:t>
            </a:r>
            <a:r>
              <a:rPr lang="en-US" dirty="0" smtClean="0"/>
              <a:t>pop-up</a:t>
            </a:r>
            <a:endParaRPr lang="en-US" dirty="0"/>
          </a:p>
        </p:txBody>
      </p:sp>
      <p:pic>
        <p:nvPicPr>
          <p:cNvPr id="4" name="Picture 2" descr="https://lh4.googleusercontent.com/Ip7XP40-5Tb8T-DjqRLXNlOer9Kfbe9OI-P54QuDjGS7uzOVdPad4WaWghO-OqotOd6vvkhu7vg-8GWNwjmGoGX759aGt8UOXUj8HN40tO8wAzJ532iosJiJ3Yff-Uz9ryLVa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816" y="3501008"/>
            <a:ext cx="3312368" cy="292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9115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Attach the watch via USB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Enable debugging on the wearable: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Tap the home screen twice to bring up the Wear menu.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Scroll to the bottom and tap </a:t>
            </a:r>
            <a:r>
              <a:rPr lang="en-US" b="1" dirty="0"/>
              <a:t>Settings</a:t>
            </a:r>
            <a:r>
              <a:rPr lang="en-US" dirty="0"/>
              <a:t>.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Scroll to the bottom and tap the </a:t>
            </a:r>
            <a:r>
              <a:rPr lang="en-US" b="1" dirty="0"/>
              <a:t>Developer Options</a:t>
            </a:r>
            <a:r>
              <a:rPr lang="en-US" dirty="0"/>
              <a:t>.</a:t>
            </a:r>
            <a:br>
              <a:rPr lang="en-US" dirty="0"/>
            </a:br>
            <a:r>
              <a:rPr lang="en-US" i="1" dirty="0"/>
              <a:t>If there's no </a:t>
            </a:r>
            <a:r>
              <a:rPr lang="en-US" b="1" i="1" dirty="0"/>
              <a:t>Developer Options</a:t>
            </a:r>
            <a:r>
              <a:rPr lang="en-US" i="1" dirty="0"/>
              <a:t> item, tap </a:t>
            </a:r>
            <a:r>
              <a:rPr lang="en-US" b="1" i="1" dirty="0"/>
              <a:t>About</a:t>
            </a:r>
            <a:r>
              <a:rPr lang="en-US" i="1" dirty="0"/>
              <a:t>, and then tap the build number 7 times.</a:t>
            </a:r>
            <a:endParaRPr lang="en-US" dirty="0"/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Enable </a:t>
            </a:r>
            <a:r>
              <a:rPr lang="en-US" b="1" dirty="0"/>
              <a:t>ADB debugging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126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Approve your </a:t>
            </a:r>
            <a:r>
              <a:rPr lang="en-US" dirty="0" smtClean="0"/>
              <a:t>computer’s RSA </a:t>
            </a:r>
            <a:r>
              <a:rPr lang="en-US" dirty="0"/>
              <a:t>signature in </a:t>
            </a:r>
            <a:r>
              <a:rPr lang="en-US" dirty="0" smtClean="0"/>
              <a:t>the pop-up </a:t>
            </a:r>
            <a:r>
              <a:rPr lang="en-US" dirty="0"/>
              <a:t>on your phone</a:t>
            </a:r>
          </a:p>
        </p:txBody>
      </p:sp>
      <p:pic>
        <p:nvPicPr>
          <p:cNvPr id="21506" name="Picture 2" descr="https://lh4.googleusercontent.com/Ip7XP40-5Tb8T-DjqRLXNlOer9Kfbe9OI-P54QuDjGS7uzOVdPad4WaWghO-OqotOd6vvkhu7vg-8GWNwjmGoGX759aGt8UOXUj8HN40tO8wAzJ532iosJiJ3Yff-Uz9ryLVa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2560004"/>
            <a:ext cx="4032448" cy="356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83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over Bluetooth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Enable Bluetooth debugging on the wearable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Attach the </a:t>
            </a:r>
            <a:r>
              <a:rPr lang="en-US" dirty="0"/>
              <a:t>handheld </a:t>
            </a:r>
            <a:r>
              <a:rPr lang="en-US" dirty="0" smtClean="0"/>
              <a:t>via USB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Run:</a:t>
            </a:r>
            <a:br>
              <a:rPr lang="en-US" dirty="0" smtClean="0"/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adb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forward tcp:4444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localabstract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:/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adb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-hub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adb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connect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localhost:4444</a:t>
            </a:r>
            <a:endParaRPr lang="en-US" dirty="0" smtClean="0"/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Approve your machine’s RSA signature in the pop-up</a:t>
            </a:r>
          </a:p>
        </p:txBody>
      </p:sp>
    </p:spTree>
    <p:extLst>
      <p:ext uri="{BB962C8B-B14F-4D97-AF65-F5344CB8AC3E}">
        <p14:creationId xmlns:p14="http://schemas.microsoft.com/office/powerpoint/2010/main" val="201463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over Bluetooth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Enable Bluetooth debugging on the wearable: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Tap the home screen twice to bring up the Wear menu.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Scroll to the bottom and tap </a:t>
            </a:r>
            <a:r>
              <a:rPr lang="en-US" b="1" dirty="0"/>
              <a:t>Settings</a:t>
            </a:r>
            <a:r>
              <a:rPr lang="en-US" dirty="0"/>
              <a:t>.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Scroll to the bottom and tap the </a:t>
            </a:r>
            <a:r>
              <a:rPr lang="en-US" b="1" dirty="0"/>
              <a:t>Developer Options</a:t>
            </a:r>
            <a:r>
              <a:rPr lang="en-US" dirty="0"/>
              <a:t>.</a:t>
            </a:r>
            <a:br>
              <a:rPr lang="en-US" dirty="0"/>
            </a:br>
            <a:r>
              <a:rPr lang="en-US" i="1" dirty="0"/>
              <a:t>If there's no </a:t>
            </a:r>
            <a:r>
              <a:rPr lang="en-US" b="1" i="1" dirty="0"/>
              <a:t>Developer Options</a:t>
            </a:r>
            <a:r>
              <a:rPr lang="en-US" i="1" dirty="0"/>
              <a:t> item, tap </a:t>
            </a:r>
            <a:r>
              <a:rPr lang="en-US" b="1" i="1" dirty="0"/>
              <a:t>About</a:t>
            </a:r>
            <a:r>
              <a:rPr lang="en-US" i="1" dirty="0"/>
              <a:t>, and then tap the build number 7 times.</a:t>
            </a:r>
            <a:endParaRPr lang="en-US" dirty="0"/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 smtClean="0"/>
              <a:t>Enable </a:t>
            </a:r>
            <a:r>
              <a:rPr lang="en-US" b="1" dirty="0" smtClean="0"/>
              <a:t>Debug over Bluetooth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064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over Bluetooth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Connect the handheld to your machine over </a:t>
            </a:r>
            <a:r>
              <a:rPr lang="en-US" dirty="0" smtClean="0"/>
              <a:t>USB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 smtClean="0"/>
              <a:t>Run:</a:t>
            </a:r>
            <a:br>
              <a:rPr lang="en-US" dirty="0" smtClean="0"/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adb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forward tcp:4444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localabstract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:/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adb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-hub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adb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connect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localhost:4444</a:t>
            </a:r>
            <a:endParaRPr lang="en-US" dirty="0" smtClean="0"/>
          </a:p>
          <a:p>
            <a:pPr marL="514350" indent="-514350">
              <a:buFont typeface="+mj-lt"/>
              <a:buAutoNum type="arabicPeriod" startAt="2"/>
            </a:pPr>
            <a:r>
              <a:rPr lang="en-US" dirty="0" smtClean="0"/>
              <a:t>Approve </a:t>
            </a:r>
            <a:r>
              <a:rPr lang="en-US" dirty="0"/>
              <a:t>your computer’s RSA signature in the pop-up on your </a:t>
            </a:r>
            <a:r>
              <a:rPr lang="en-US" dirty="0" smtClean="0"/>
              <a:t>phone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30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a common project to share constants between your wear and handheld projects</a:t>
            </a:r>
          </a:p>
          <a:p>
            <a:r>
              <a:rPr lang="en-US" dirty="0" smtClean="0"/>
              <a:t>Take special considerations for round devices</a:t>
            </a:r>
          </a:p>
          <a:p>
            <a:pPr marL="0" indent="0">
              <a:buNone/>
            </a:pPr>
            <a:r>
              <a:rPr lang="en-US" dirty="0" smtClean="0"/>
              <a:t>						…and almost round devices</a:t>
            </a:r>
            <a:endParaRPr lang="en-US" dirty="0"/>
          </a:p>
        </p:txBody>
      </p:sp>
      <p:pic>
        <p:nvPicPr>
          <p:cNvPr id="5122" name="Picture 2" descr="http://static.telus.com/common/cms/images/mobility/features/accessories/nsmt1025/moto-360-updat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6" y="3068960"/>
            <a:ext cx="28575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9719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Gotchas!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Properly packaging a wearable app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Declare the wearable app module in the handheld app:</a:t>
            </a:r>
            <a:br>
              <a:rPr lang="en-US" dirty="0" smtClean="0"/>
            </a:br>
            <a:r>
              <a:rPr lang="en-US" altLang="en-US" sz="2000" dirty="0" err="1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wearApp</a:t>
            </a:r>
            <a:r>
              <a:rPr lang="en-US" altLang="en-US" sz="2000" dirty="0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project('</a:t>
            </a:r>
            <a:r>
              <a:rPr lang="en-US" altLang="en-US" sz="2000" dirty="0" smtClean="0">
                <a:solidFill>
                  <a:srgbClr val="66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altLang="en-US" sz="20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wearable</a:t>
            </a:r>
            <a:r>
              <a:rPr lang="en-US" altLang="en-US" sz="2000" dirty="0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')</a:t>
            </a:r>
            <a:r>
              <a:rPr lang="en-US" altLang="en-US" dirty="0" smtClean="0">
                <a:solidFill>
                  <a:srgbClr val="8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altLang="en-US" dirty="0">
              <a:latin typeface="Arial" panose="020B0604020202020204" pitchFamily="34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The handheld and wearable apps have the same</a:t>
            </a:r>
          </a:p>
          <a:p>
            <a:pPr marL="1371600" lvl="2" indent="-514350"/>
            <a:r>
              <a:rPr lang="en-US" dirty="0" smtClean="0"/>
              <a:t>Package name</a:t>
            </a:r>
          </a:p>
          <a:p>
            <a:pPr marL="1371600" lvl="2" indent="-514350"/>
            <a:r>
              <a:rPr lang="en-US" dirty="0" smtClean="0"/>
              <a:t>Version number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All permissions declared in the wearable app must also be declared in the handheld app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Sign both apps and assemble the </a:t>
            </a:r>
            <a:r>
              <a:rPr lang="en-US" b="1" dirty="0"/>
              <a:t>release</a:t>
            </a:r>
            <a:r>
              <a:rPr lang="en-US" dirty="0"/>
              <a:t> </a:t>
            </a:r>
            <a:r>
              <a:rPr lang="en-US" dirty="0" smtClean="0"/>
              <a:t>variant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2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Gotchas!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Turn off asset compression</a:t>
            </a:r>
          </a:p>
          <a:p>
            <a:pPr lvl="1"/>
            <a:r>
              <a:rPr lang="en-US" dirty="0"/>
              <a:t>The wearable app is located in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res/raw</a:t>
            </a:r>
          </a:p>
          <a:p>
            <a:pPr lvl="1"/>
            <a:r>
              <a:rPr lang="en-US" dirty="0"/>
              <a:t>It’s already compressed</a:t>
            </a:r>
          </a:p>
          <a:p>
            <a:r>
              <a:rPr lang="en-US" dirty="0"/>
              <a:t>Any other installation problems</a:t>
            </a:r>
          </a:p>
          <a:p>
            <a:pPr lvl="1"/>
            <a:r>
              <a:rPr lang="en-US" dirty="0"/>
              <a:t>Look at the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PackageUpdateService</a:t>
            </a:r>
            <a:r>
              <a:rPr lang="en-US" dirty="0"/>
              <a:t> tag in </a:t>
            </a:r>
            <a:r>
              <a:rPr lang="en-US" dirty="0" err="1"/>
              <a:t>Logcat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39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Added value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85" t="11008" r="29306" b="29004"/>
          <a:stretch/>
        </p:blipFill>
        <p:spPr>
          <a:xfrm>
            <a:off x="749468" y="1363806"/>
            <a:ext cx="7286207" cy="42774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2222" t="11128" r="4316" b="4902"/>
          <a:stretch/>
        </p:blipFill>
        <p:spPr>
          <a:xfrm>
            <a:off x="5100836" y="1705686"/>
            <a:ext cx="6341697" cy="42774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529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81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  <p:extLst mod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Useful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Android Training “Building Apps for </a:t>
            </a:r>
            <a:r>
              <a:rPr lang="en-US" dirty="0" smtClean="0"/>
              <a:t>Wearables”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http://developer.android.com/training/building-wearables.html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/>
              <a:t>Design Guide “Watch Faces for Android Wear</a:t>
            </a:r>
            <a:r>
              <a:rPr lang="en-US" dirty="0" smtClean="0"/>
              <a:t>”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developer.android.com/design/wear/watchfaces.html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/>
              <a:t>Android Developers </a:t>
            </a:r>
            <a:r>
              <a:rPr lang="en-US" dirty="0"/>
              <a:t>YouTube channel</a:t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https://www.youtube.com/user/androiddevelopers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4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Useful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err="1" smtClean="0"/>
              <a:t>Pixplicity’s</a:t>
            </a:r>
            <a:r>
              <a:rPr lang="en-US" dirty="0" smtClean="0"/>
              <a:t> </a:t>
            </a:r>
            <a:r>
              <a:rPr lang="en-US" dirty="0"/>
              <a:t>YouTube channel</a:t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www.youtube.com/pixplicity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815924" y="1686782"/>
            <a:ext cx="4560151" cy="2966354"/>
            <a:chOff x="7464152" y="246622"/>
            <a:chExt cx="4560151" cy="2966354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5643" y="340493"/>
              <a:ext cx="4480560" cy="2520315"/>
            </a:xfrm>
            <a:prstGeom prst="rect">
              <a:avLst/>
            </a:prstGeom>
          </p:spPr>
        </p:pic>
        <p:pic>
          <p:nvPicPr>
            <p:cNvPr id="6" name="Picture 2" descr="http://www.recalbox.com/assets/anim/mlp_flat_screen_tv_by_stewartisme-d74fcom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4152" y="246622"/>
              <a:ext cx="4560151" cy="2966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039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Paul\Documents\My Dropbox\Pixplicity\Pictures\Paul_2012-06-04-square-600p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416" y="4077072"/>
            <a:ext cx="1911697" cy="1911697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rnd">
            <a:solidFill>
              <a:srgbClr val="FFFFFF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ContrastingLeftFacing" fov="4800000">
              <a:rot lat="540000" lon="9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sp>
        <p:nvSpPr>
          <p:cNvPr id="24" name="TextBox 23"/>
          <p:cNvSpPr txBox="1"/>
          <p:nvPr/>
        </p:nvSpPr>
        <p:spPr>
          <a:xfrm>
            <a:off x="6711552" y="5333727"/>
            <a:ext cx="308374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Paul </a:t>
            </a:r>
            <a:r>
              <a:rPr lang="en-US" sz="2000" b="1" dirty="0" err="1">
                <a:solidFill>
                  <a:schemeClr val="bg1">
                    <a:lumMod val="65000"/>
                  </a:schemeClr>
                </a:solidFill>
              </a:rPr>
              <a:t>Lammertsma</a:t>
            </a:r>
            <a:endParaRPr lang="en-US" sz="2000" b="1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CTO,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Pixplicity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1344" y="476672"/>
            <a:ext cx="8208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8C02B"/>
                </a:solidFill>
              </a:rPr>
              <a:t>Source code &amp; slides:</a:t>
            </a:r>
            <a:br>
              <a:rPr lang="en-US" sz="2400" dirty="0" smtClean="0">
                <a:solidFill>
                  <a:srgbClr val="F8C02B"/>
                </a:solidFill>
              </a:rPr>
            </a:br>
            <a:r>
              <a:rPr lang="en-US" sz="2400" b="1" dirty="0" smtClean="0">
                <a:solidFill>
                  <a:srgbClr val="F8C02B"/>
                </a:solidFill>
              </a:rPr>
              <a:t>http://github.com/Pixplicity/weardemo</a:t>
            </a:r>
            <a:endParaRPr lang="en-US" sz="2400" b="1" dirty="0">
              <a:solidFill>
                <a:srgbClr val="F8C02B"/>
              </a:solidFill>
            </a:endParaRPr>
          </a:p>
        </p:txBody>
      </p:sp>
      <p:sp>
        <p:nvSpPr>
          <p:cNvPr id="9" name="Title 3"/>
          <p:cNvSpPr>
            <a:spLocks noGrp="1"/>
          </p:cNvSpPr>
          <p:nvPr>
            <p:ph type="ctrTitle"/>
          </p:nvPr>
        </p:nvSpPr>
        <p:spPr>
          <a:xfrm>
            <a:off x="-96688" y="4906490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rgbClr val="F8C02B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Wear’s the Party!</a:t>
            </a:r>
            <a:endParaRPr lang="en-US" sz="5400" dirty="0">
              <a:solidFill>
                <a:srgbClr val="F8C02B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548118" y="190563"/>
            <a:ext cx="3452538" cy="1117106"/>
            <a:chOff x="1127448" y="2276872"/>
            <a:chExt cx="10160880" cy="328766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808080"/>
                </a:clrFrom>
                <a:clrTo>
                  <a:srgbClr val="80808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512" y="2276872"/>
              <a:ext cx="3257600" cy="3257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7448" y="4670376"/>
              <a:ext cx="10160880" cy="8941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953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7" y="-405004"/>
            <a:ext cx="3977640" cy="77640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63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4.7|3.3|2.7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110322</TotalTime>
  <Words>776</Words>
  <Application>Microsoft Office PowerPoint</Application>
  <PresentationFormat>Widescreen</PresentationFormat>
  <Paragraphs>250</Paragraphs>
  <Slides>82</Slides>
  <Notes>17</Notes>
  <HiddenSlides>4</HiddenSlides>
  <MMClips>11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8" baseType="lpstr">
      <vt:lpstr>Arial</vt:lpstr>
      <vt:lpstr>Calibri</vt:lpstr>
      <vt:lpstr>Consolas</vt:lpstr>
      <vt:lpstr>MV Boli</vt:lpstr>
      <vt:lpstr>Roboto</vt:lpstr>
      <vt:lpstr>1_Office Theme</vt:lpstr>
      <vt:lpstr>Wear’s the Party!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Short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Creative vision</vt:lpstr>
      <vt:lpstr>PowerPoint Presentation</vt:lpstr>
      <vt:lpstr>Launched automatically</vt:lpstr>
      <vt:lpstr>Glanceable</vt:lpstr>
      <vt:lpstr>Suggest and demand</vt:lpstr>
      <vt:lpstr>Zero or low interaction</vt:lpstr>
      <vt:lpstr>Under the hood</vt:lpstr>
      <vt:lpstr>It’s Android</vt:lpstr>
      <vt:lpstr>It’s not a replacement</vt:lpstr>
      <vt:lpstr>Watchfaces Notifications Wear apps</vt:lpstr>
      <vt:lpstr>Watchfaces</vt:lpstr>
      <vt:lpstr>Watchfaces</vt:lpstr>
      <vt:lpstr>Watchfaces</vt:lpstr>
      <vt:lpstr>Watchfaces</vt:lpstr>
      <vt:lpstr>Watchfaces</vt:lpstr>
      <vt:lpstr>Notifications</vt:lpstr>
      <vt:lpstr>Notifications</vt:lpstr>
      <vt:lpstr>Notifications</vt:lpstr>
      <vt:lpstr>Notifications</vt:lpstr>
      <vt:lpstr>Notifications</vt:lpstr>
      <vt:lpstr>Notifications</vt:lpstr>
      <vt:lpstr>Notifications</vt:lpstr>
      <vt:lpstr>Notifications</vt:lpstr>
      <vt:lpstr>Enriching notifications</vt:lpstr>
      <vt:lpstr>Enriching notifications</vt:lpstr>
      <vt:lpstr>Enriching notifications</vt:lpstr>
      <vt:lpstr>Enriching notifications</vt:lpstr>
      <vt:lpstr>Enriching notifications</vt:lpstr>
      <vt:lpstr>Enriching notifications</vt:lpstr>
      <vt:lpstr>Enriching notifications</vt:lpstr>
      <vt:lpstr>Enriching notifications</vt:lpstr>
      <vt:lpstr>Enriching notifications</vt:lpstr>
      <vt:lpstr>Enriching notifications</vt:lpstr>
      <vt:lpstr>Enriching notifications</vt:lpstr>
      <vt:lpstr>Wear apps</vt:lpstr>
      <vt:lpstr>Wear apps</vt:lpstr>
      <vt:lpstr>Wear apps</vt:lpstr>
      <vt:lpstr>Wear apps</vt:lpstr>
      <vt:lpstr>Wear apps</vt:lpstr>
      <vt:lpstr>Wear apps</vt:lpstr>
      <vt:lpstr>Wear apps</vt:lpstr>
      <vt:lpstr>Wear apps</vt:lpstr>
      <vt:lpstr>Enriching notifications</vt:lpstr>
      <vt:lpstr>Enriching notifications</vt:lpstr>
      <vt:lpstr>Enriching notifications</vt:lpstr>
      <vt:lpstr>Enriching notifications</vt:lpstr>
      <vt:lpstr>Tiny computers.</vt:lpstr>
      <vt:lpstr>Awesome tiny computers.</vt:lpstr>
      <vt:lpstr>Debugging</vt:lpstr>
      <vt:lpstr>Debugging</vt:lpstr>
      <vt:lpstr>Debugging</vt:lpstr>
      <vt:lpstr>Debugging over Bluetooth</vt:lpstr>
      <vt:lpstr>Debugging over Bluetooth</vt:lpstr>
      <vt:lpstr>Debugging over Bluetooth</vt:lpstr>
      <vt:lpstr>Tips</vt:lpstr>
      <vt:lpstr>Gotchas!</vt:lpstr>
      <vt:lpstr>Gotchas!</vt:lpstr>
      <vt:lpstr>Added value</vt:lpstr>
      <vt:lpstr>Useful stuff</vt:lpstr>
      <vt:lpstr>Useful stuff</vt:lpstr>
      <vt:lpstr>Wear’s the Party!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development lifecycle</dc:title>
  <dc:creator>Paul</dc:creator>
  <cp:lastModifiedBy>Paul Lammertsma</cp:lastModifiedBy>
  <cp:revision>399</cp:revision>
  <dcterms:created xsi:type="dcterms:W3CDTF">2012-01-27T11:16:21Z</dcterms:created>
  <dcterms:modified xsi:type="dcterms:W3CDTF">2016-01-05T09:23:30Z</dcterms:modified>
</cp:coreProperties>
</file>